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4"/>
  </p:notesMasterIdLst>
  <p:sldIdLst>
    <p:sldId id="276" r:id="rId5"/>
    <p:sldId id="287" r:id="rId6"/>
    <p:sldId id="311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326" r:id="rId22"/>
    <p:sldId id="327" r:id="rId23"/>
    <p:sldId id="328" r:id="rId24"/>
    <p:sldId id="329" r:id="rId25"/>
    <p:sldId id="330" r:id="rId26"/>
    <p:sldId id="331" r:id="rId27"/>
    <p:sldId id="332" r:id="rId28"/>
    <p:sldId id="333" r:id="rId29"/>
    <p:sldId id="334" r:id="rId30"/>
    <p:sldId id="335" r:id="rId31"/>
    <p:sldId id="336" r:id="rId32"/>
    <p:sldId id="337" r:id="rId33"/>
    <p:sldId id="338" r:id="rId34"/>
    <p:sldId id="340" r:id="rId35"/>
    <p:sldId id="341" r:id="rId36"/>
    <p:sldId id="343" r:id="rId37"/>
    <p:sldId id="344" r:id="rId38"/>
    <p:sldId id="346" r:id="rId39"/>
    <p:sldId id="345" r:id="rId40"/>
    <p:sldId id="347" r:id="rId41"/>
    <p:sldId id="348" r:id="rId42"/>
    <p:sldId id="301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64" userDrawn="1">
          <p15:clr>
            <a:srgbClr val="A4A3A4"/>
          </p15:clr>
        </p15:guide>
        <p15:guide id="2" pos="27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7D1A"/>
    <a:srgbClr val="C92131"/>
    <a:srgbClr val="D32629"/>
    <a:srgbClr val="A4302D"/>
    <a:srgbClr val="041827"/>
    <a:srgbClr val="FFD933"/>
    <a:srgbClr val="05A5DB"/>
    <a:srgbClr val="A662DF"/>
    <a:srgbClr val="00426B"/>
    <a:srgbClr val="5CC2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40"/>
    <p:restoredTop sz="94830"/>
  </p:normalViewPr>
  <p:slideViewPr>
    <p:cSldViewPr snapToGrid="0" snapToObjects="1">
      <p:cViewPr varScale="1">
        <p:scale>
          <a:sx n="121" d="100"/>
          <a:sy n="121" d="100"/>
        </p:scale>
        <p:origin x="384" y="176"/>
      </p:cViewPr>
      <p:guideLst>
        <p:guide orient="horz" pos="3864"/>
        <p:guide pos="27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821B8B-00AD-A747-8DB8-0E69FC3A653A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48CD7E-1197-9041-9EA9-3B1097BE4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26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76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772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85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48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6871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3411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9447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3903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525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141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788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0772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235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858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810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083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0681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860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7497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399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7231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592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747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7934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9935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412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088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065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84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0811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3139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007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97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73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883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987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30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331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798FAE-0B7F-9449-B1F4-BAC0827B65E1}"/>
              </a:ext>
            </a:extLst>
          </p:cNvPr>
          <p:cNvSpPr/>
          <p:nvPr userDrawn="1"/>
        </p:nvSpPr>
        <p:spPr>
          <a:xfrm>
            <a:off x="0" y="5849471"/>
            <a:ext cx="12192000" cy="100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EF3ED9-A8D5-3543-9986-EC3F973AC1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436" y="6240113"/>
            <a:ext cx="1930356" cy="23459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DDE2DEF-A2DA-7144-814D-951649ECDB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2ACB31F-22D5-9342-AFCD-7AEE8CA59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D3262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7F26C-59AD-C74B-8AB4-47DA5D7FA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87760-35F5-1741-B2EB-290C537D6DFB}" type="datetime1">
              <a:rPr lang="en-US" smtClean="0"/>
              <a:t>10/21/19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8712DF7-1F59-044D-829B-A1C811893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Sample - x33005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743AF8-3435-7640-AE41-B2EC446FA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008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798FAE-0B7F-9449-B1F4-BAC0827B65E1}"/>
              </a:ext>
            </a:extLst>
          </p:cNvPr>
          <p:cNvSpPr/>
          <p:nvPr userDrawn="1"/>
        </p:nvSpPr>
        <p:spPr>
          <a:xfrm>
            <a:off x="0" y="5849471"/>
            <a:ext cx="12192000" cy="100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68E43-8554-AD4F-9499-A3183516D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426B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37A691-89AB-3A4F-B7EB-7D318A6253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436" y="6240113"/>
            <a:ext cx="1930356" cy="23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68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50863-5227-5D48-AAFA-980059B9E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7015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78C86-2D2E-A748-9D78-D0FC4361F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84987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D32629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EC72E1-D72F-9144-A117-6B3D9CC40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B59749-A75E-7047-B887-1D0D1254B8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18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ody - White Head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86C785-9843-7F44-9035-07B9E6E91F47}"/>
              </a:ext>
            </a:extLst>
          </p:cNvPr>
          <p:cNvSpPr/>
          <p:nvPr userDrawn="1"/>
        </p:nvSpPr>
        <p:spPr>
          <a:xfrm>
            <a:off x="0" y="5930"/>
            <a:ext cx="12192000" cy="152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36B6B-0A0B-A64A-8D83-0D3F2FEC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F661A-D07D-F34E-93BC-7E293E742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649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9D1A18-C094-3548-9CE7-6CAD0EA9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CBB3EF-A5EF-7C40-8B2F-D80B385774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7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 - Blue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0C5D018-ADE9-624F-BFBB-AC65906CB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2AA8184-3654-7C4A-9EE1-4A4D729B2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649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43C166-F8DD-7D4C-BFE1-A8E998104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A5C8AC-8BF9-E74C-A456-FF7256F286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19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 - Whit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798FAE-0B7F-9449-B1F4-BAC0827B65E1}"/>
              </a:ext>
            </a:extLst>
          </p:cNvPr>
          <p:cNvSpPr/>
          <p:nvPr userDrawn="1"/>
        </p:nvSpPr>
        <p:spPr>
          <a:xfrm>
            <a:off x="0" y="5849471"/>
            <a:ext cx="12192000" cy="100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8098741-C10D-4C46-B089-EACBC781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88A026A-A857-D747-9455-544FBD2AE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649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019FB2-0C20-5149-A7D3-445400068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426B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1BA9F0-34D4-384C-9388-3CF243BBBA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436" y="6240113"/>
            <a:ext cx="1930356" cy="23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0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hite Head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86C785-9843-7F44-9035-07B9E6E91F47}"/>
              </a:ext>
            </a:extLst>
          </p:cNvPr>
          <p:cNvSpPr/>
          <p:nvPr userDrawn="1"/>
        </p:nvSpPr>
        <p:spPr>
          <a:xfrm>
            <a:off x="0" y="-5463"/>
            <a:ext cx="12192000" cy="152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36B6B-0A0B-A64A-8D83-0D3F2FEC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0E087C-F3A0-FD49-B18C-8B93B3AB5E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4453A-2C86-CC4C-99B2-4F36D6F67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79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36B6B-0A0B-A64A-8D83-0D3F2FEC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0E087C-F3A0-FD49-B18C-8B93B3AB5E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B9793C-4A43-6F4B-80BB-ECEF635E7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48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hit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798FAE-0B7F-9449-B1F4-BAC0827B65E1}"/>
              </a:ext>
            </a:extLst>
          </p:cNvPr>
          <p:cNvSpPr/>
          <p:nvPr userDrawn="1"/>
        </p:nvSpPr>
        <p:spPr>
          <a:xfrm>
            <a:off x="0" y="5849471"/>
            <a:ext cx="12192000" cy="100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8098741-C10D-4C46-B089-EACBC781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1545687-1BA4-5F4A-A282-8B7F80638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426B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9B3E61-0157-A64F-80FD-870D371E13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436" y="6240113"/>
            <a:ext cx="1930356" cy="23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90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Blu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2C3AD0-4B74-1043-B6A1-73365C2AB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44BDDD-35E0-6842-B25C-F01617C41F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04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6AEB64-E166-FE41-AAF9-609947544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AA625-B6EE-6145-86CC-52E0C18A7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D5EB6-7AED-FA43-8CE6-D9B320CCB5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49147" y="6176963"/>
            <a:ext cx="1716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</a:defRPr>
            </a:lvl1pPr>
          </a:lstStyle>
          <a:p>
            <a:fld id="{0B7EFA1C-E4DE-344B-BACE-D11BF3FE26C1}" type="datetime1">
              <a:rPr lang="en-US" smtClean="0"/>
              <a:t>10/21/19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3A66D-37BB-1F47-802E-BC576707F6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23113" y="6176963"/>
            <a:ext cx="36310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</a:defRPr>
            </a:lvl1pPr>
          </a:lstStyle>
          <a:p>
            <a:r>
              <a:rPr lang="en-US"/>
              <a:t>John Sample - x33005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FAB26-DFBC-CE4E-95CE-F26AF5E62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374" y="6176963"/>
            <a:ext cx="14544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10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8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donward@quickenloans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api.flutter.dev/flutter/dart-ui/TextAlign-class.html" TargetMode="External"/><Relationship Id="rId13" Type="http://schemas.openxmlformats.org/officeDocument/2006/relationships/hyperlink" Target="https://api.flutter.dev/flutter/dart-core/double-class.html" TargetMode="External"/><Relationship Id="rId3" Type="http://schemas.openxmlformats.org/officeDocument/2006/relationships/hyperlink" Target="https://api.flutter.dev/flutter/widgets/Text/Text.html" TargetMode="External"/><Relationship Id="rId7" Type="http://schemas.openxmlformats.org/officeDocument/2006/relationships/hyperlink" Target="https://api.flutter.dev/flutter/painting/StrutStyle-class.html" TargetMode="External"/><Relationship Id="rId12" Type="http://schemas.openxmlformats.org/officeDocument/2006/relationships/hyperlink" Target="https://api.flutter.dev/flutter/rendering/TextOverflow-class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api.flutter.dev/flutter/painting/TextStyle-class.html" TargetMode="External"/><Relationship Id="rId11" Type="http://schemas.openxmlformats.org/officeDocument/2006/relationships/hyperlink" Target="https://api.flutter.dev/flutter/dart-core/bool-class.html" TargetMode="External"/><Relationship Id="rId5" Type="http://schemas.openxmlformats.org/officeDocument/2006/relationships/hyperlink" Target="https://api.flutter.dev/flutter/foundation/Key-class.html" TargetMode="External"/><Relationship Id="rId10" Type="http://schemas.openxmlformats.org/officeDocument/2006/relationships/hyperlink" Target="https://api.flutter.dev/flutter/dart-ui/Locale-class.html" TargetMode="External"/><Relationship Id="rId4" Type="http://schemas.openxmlformats.org/officeDocument/2006/relationships/hyperlink" Target="https://api.flutter.dev/flutter/dart-core/String-class.html" TargetMode="External"/><Relationship Id="rId9" Type="http://schemas.openxmlformats.org/officeDocument/2006/relationships/hyperlink" Target="https://api.flutter.dev/flutter/dart-ui/TextDirection-class.html" TargetMode="External"/><Relationship Id="rId14" Type="http://schemas.openxmlformats.org/officeDocument/2006/relationships/hyperlink" Target="https://api.flutter.dev/flutter/dart-core/int-class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tiff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nwardpeng/flutter_intro_cucsc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nwardpeng/flutter_intro_cucsc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CFFEC6E-3C7F-7249-8793-7985633510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b="3373"/>
          <a:stretch/>
        </p:blipFill>
        <p:spPr>
          <a:xfrm flipH="1">
            <a:off x="818030" y="351233"/>
            <a:ext cx="10555941" cy="3619308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09464A54-0C3C-9043-B4B9-9056E74D3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30" y="4120405"/>
            <a:ext cx="5457739" cy="1894276"/>
          </a:xfrm>
        </p:spPr>
        <p:txBody>
          <a:bodyPr anchor="t" anchorCtr="0">
            <a:noAutofit/>
          </a:bodyPr>
          <a:lstStyle/>
          <a:p>
            <a:r>
              <a:rPr lang="en-US" sz="5400" b="1" dirty="0"/>
              <a:t>An Introduction to Flutter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A00675B-0A70-7F4D-8360-029C043FB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561" y="4170183"/>
            <a:ext cx="4893276" cy="2171946"/>
          </a:xfrm>
        </p:spPr>
        <p:txBody>
          <a:bodyPr>
            <a:normAutofit fontScale="92500" lnSpcReduction="20000"/>
          </a:bodyPr>
          <a:lstStyle/>
          <a:p>
            <a:r>
              <a:rPr lang="en-US" sz="4400" b="1" dirty="0"/>
              <a:t>Don Ward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Quicken Loans</a:t>
            </a:r>
          </a:p>
          <a:p>
            <a:r>
              <a:rPr lang="en-US" sz="2800" dirty="0">
                <a:solidFill>
                  <a:schemeClr val="bg1"/>
                </a:solidFill>
              </a:rPr>
              <a:t>Senior Research Engineer</a:t>
            </a:r>
          </a:p>
          <a:p>
            <a:r>
              <a:rPr lang="en-US" sz="2800" dirty="0">
                <a:solidFill>
                  <a:schemeClr val="bg1"/>
                </a:solidFill>
                <a:hlinkClick r:id="rId4"/>
              </a:rPr>
              <a:t>donward@quickenloans.com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@</a:t>
            </a:r>
            <a:r>
              <a:rPr lang="en-US" sz="2800" dirty="0" err="1">
                <a:solidFill>
                  <a:schemeClr val="bg1"/>
                </a:solidFill>
              </a:rPr>
              <a:t>donwardpeng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79381AC-1DBF-D64A-891E-E1C442D6AEAC}"/>
              </a:ext>
            </a:extLst>
          </p:cNvPr>
          <p:cNvCxnSpPr/>
          <p:nvPr/>
        </p:nvCxnSpPr>
        <p:spPr>
          <a:xfrm>
            <a:off x="6610865" y="4169833"/>
            <a:ext cx="0" cy="177440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754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23CD223-EA8B-3545-A66F-51CFC8B1BBC7}"/>
              </a:ext>
            </a:extLst>
          </p:cNvPr>
          <p:cNvSpPr/>
          <p:nvPr/>
        </p:nvSpPr>
        <p:spPr>
          <a:xfrm>
            <a:off x="5623034" y="0"/>
            <a:ext cx="6568966" cy="60014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9374" y="6176963"/>
            <a:ext cx="1454426" cy="365125"/>
          </a:xfrm>
        </p:spPr>
        <p:txBody>
          <a:bodyPr/>
          <a:lstStyle/>
          <a:p>
            <a:fld id="{3D1785CF-2F9B-1D40-9AD4-FE45D2E55E27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888833" y="1859340"/>
            <a:ext cx="32312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Project Structure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771474-1611-704A-8041-15B1B83B0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868" y="87778"/>
            <a:ext cx="3351956" cy="600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21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84848"/>
            <a:ext cx="7891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start from scratch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640958"/>
            <a:ext cx="812308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In VS Code, open the </a:t>
            </a:r>
            <a:r>
              <a:rPr lang="en-US" sz="2800" dirty="0" err="1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main.dart</a:t>
            </a: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Wipe it clean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the code below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3229774"/>
            <a:ext cx="10477399" cy="21651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i="1" noProof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</a:t>
            </a:r>
          </a:p>
          <a:p>
            <a:r>
              <a:rPr lang="en-US" sz="2800" noProof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'package:flutter/material.dart';</a:t>
            </a:r>
          </a:p>
          <a:p>
            <a:endParaRPr lang="en-US" sz="2800" noProof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noProof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 main() {}</a:t>
            </a:r>
          </a:p>
        </p:txBody>
      </p:sp>
    </p:spTree>
    <p:extLst>
      <p:ext uri="{BB962C8B-B14F-4D97-AF65-F5344CB8AC3E}">
        <p14:creationId xmlns:p14="http://schemas.microsoft.com/office/powerpoint/2010/main" val="2294701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84848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attach something to the screen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640958"/>
            <a:ext cx="812308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The </a:t>
            </a:r>
            <a:r>
              <a:rPr lang="en-US" sz="2800" dirty="0" err="1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runApp</a:t>
            </a: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In Dart, ‘=&gt;’ is equivalent to {return expr};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2999688"/>
            <a:ext cx="10477399" cy="2368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2800" i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/Example 2</a:t>
            </a:r>
            <a:endParaRPr lang="en-US" sz="2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</a:t>
            </a:r>
            <a:r>
              <a:rPr lang="en-US" sz="2800" noProof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'package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:flutter/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material.dart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';</a:t>
            </a:r>
          </a:p>
          <a:p>
            <a:b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 sz="2800" dirty="0"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 main() =&gt;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runApp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(&lt;Widget&gt;);</a:t>
            </a:r>
          </a:p>
        </p:txBody>
      </p:sp>
    </p:spTree>
    <p:extLst>
      <p:ext uri="{BB962C8B-B14F-4D97-AF65-F5344CB8AC3E}">
        <p14:creationId xmlns:p14="http://schemas.microsoft.com/office/powerpoint/2010/main" val="3377106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309688-6396-644C-9888-C6D6F343D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221" y="0"/>
            <a:ext cx="3589118" cy="58647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16925F-AF6F-0B4E-B7C7-1186BA26B784}"/>
              </a:ext>
            </a:extLst>
          </p:cNvPr>
          <p:cNvSpPr txBox="1"/>
          <p:nvPr/>
        </p:nvSpPr>
        <p:spPr>
          <a:xfrm>
            <a:off x="5950917" y="1679358"/>
            <a:ext cx="35891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‘Let’s talk about Widgets’</a:t>
            </a:r>
            <a:endParaRPr lang="en-US" sz="3600" i="1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958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84848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Widgets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640958"/>
            <a:ext cx="812308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Everything is a widget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Stateless – display only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Stateful – maintains some internal state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3429000"/>
            <a:ext cx="10477399" cy="1864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StatelessWidgetExample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StatelessWidget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{};</a:t>
            </a:r>
          </a:p>
          <a:p>
            <a:b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StateFullWidgetExample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StatefulWidget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{};</a:t>
            </a:r>
          </a:p>
        </p:txBody>
      </p:sp>
    </p:spTree>
    <p:extLst>
      <p:ext uri="{BB962C8B-B14F-4D97-AF65-F5344CB8AC3E}">
        <p14:creationId xmlns:p14="http://schemas.microsoft.com/office/powerpoint/2010/main" val="1009842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create our first Widget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335386"/>
            <a:ext cx="10477399" cy="44456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2400" i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/Example 3</a:t>
            </a:r>
            <a:endParaRPr lang="en-US" sz="24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'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package:flutter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material.dart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';</a:t>
            </a:r>
          </a:p>
          <a:p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 main() =&gt;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runApp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());</a:t>
            </a:r>
          </a:p>
          <a:p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sz="24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</a:t>
            </a:r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</a:t>
            </a:r>
            <a:r>
              <a:rPr lang="en-US" sz="24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StatelessWidget</a:t>
            </a:r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@override</a:t>
            </a: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Widget build(</a:t>
            </a:r>
            <a:r>
              <a:rPr lang="en-US" sz="24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BuildContext</a:t>
            </a:r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context) {</a:t>
            </a: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// TODO: implement build</a:t>
            </a: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return null;</a:t>
            </a: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}</a:t>
            </a: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06784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some Material Design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787450"/>
            <a:ext cx="10477399" cy="36379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2800" i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/Example 4</a:t>
            </a:r>
            <a:endParaRPr lang="en-US" sz="2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@override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Widget build(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BuildContext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context) {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return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MaterialApp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title: ‘CUCSC Conference’,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);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}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180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309688-6396-644C-9888-C6D6F343D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221" y="0"/>
            <a:ext cx="3589118" cy="58647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16925F-AF6F-0B4E-B7C7-1186BA26B784}"/>
              </a:ext>
            </a:extLst>
          </p:cNvPr>
          <p:cNvSpPr txBox="1"/>
          <p:nvPr/>
        </p:nvSpPr>
        <p:spPr>
          <a:xfrm>
            <a:off x="4897925" y="1679358"/>
            <a:ext cx="46421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‘Let’s talk about Constructors!’</a:t>
            </a:r>
            <a:endParaRPr lang="en-US" sz="3600" i="1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483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84848"/>
            <a:ext cx="7891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Widgets &amp; Constructors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640958"/>
            <a:ext cx="812308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Positional and Named Parameters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Flutter -&gt; heavily relies on Named Parameters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Named Parameters declared with {}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Example – the Text Widget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400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The Text Widget 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787450"/>
            <a:ext cx="10477399" cy="30833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3"/>
              </a:rPr>
              <a:t>Text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4"/>
              </a:rPr>
              <a:t>String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data, {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5"/>
              </a:rPr>
              <a:t>Key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key,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6"/>
              </a:rPr>
              <a:t>TextStyle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style,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7"/>
              </a:rPr>
              <a:t>StrutStyle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strutStyle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8"/>
              </a:rPr>
              <a:t>TextAlign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textAlign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9"/>
              </a:rPr>
              <a:t>TextDirection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textDirection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10"/>
              </a:rPr>
              <a:t>Locale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locale,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11"/>
              </a:rPr>
              <a:t>bool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softWrap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12"/>
              </a:rPr>
              <a:t>TextOverflow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overflow,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13"/>
              </a:rPr>
              <a:t>double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textScaleFactor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14"/>
              </a:rPr>
              <a:t>int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maxLines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4"/>
              </a:rPr>
              <a:t>String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semanticsLabel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})</a:t>
            </a:r>
          </a:p>
        </p:txBody>
      </p:sp>
    </p:spTree>
    <p:extLst>
      <p:ext uri="{BB962C8B-B14F-4D97-AF65-F5344CB8AC3E}">
        <p14:creationId xmlns:p14="http://schemas.microsoft.com/office/powerpoint/2010/main" val="3091064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30463"/>
            <a:ext cx="33169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Who am I?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133855-9C3E-2441-8CA3-C25505C85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484" y="530463"/>
            <a:ext cx="2654103" cy="39838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57723E-CF4A-8240-804D-30A9C1E0046A}"/>
              </a:ext>
            </a:extLst>
          </p:cNvPr>
          <p:cNvSpPr/>
          <p:nvPr/>
        </p:nvSpPr>
        <p:spPr>
          <a:xfrm>
            <a:off x="568973" y="1533766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Rocket Sans" panose="020B0602020202020204" pitchFamily="34" charset="0"/>
              </a:rPr>
              <a:t> Led Quicken Loans Mobile Team for a few years 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Rocket Sans" panose="020B0602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Rocket Sans" panose="020B0602020202020204" pitchFamily="34" charset="0"/>
              </a:rPr>
              <a:t> Recently finished 100 Days of Code on Flutter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Rocket Sans" panose="020B0602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Rocket Sans" panose="020B0602020202020204" pitchFamily="34" charset="0"/>
              </a:rPr>
              <a:t> Founder and Co-Lead GDG Detroit for 7 years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Rocket Sans" panose="020B0602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Rocket Sans" panose="020B0602020202020204" pitchFamily="34" charset="0"/>
              </a:rPr>
              <a:t> Founder and Leader of GDG Windsor ~ 1 year</a:t>
            </a:r>
            <a:br>
              <a:rPr lang="en-US" sz="2400" dirty="0">
                <a:solidFill>
                  <a:srgbClr val="FFFFFF"/>
                </a:solidFill>
                <a:latin typeface="Rocket Sans" panose="020B0602020202020204" pitchFamily="34" charset="0"/>
              </a:rPr>
            </a:br>
            <a:endParaRPr lang="en-US" sz="2400" dirty="0">
              <a:solidFill>
                <a:srgbClr val="FFFFFF"/>
              </a:solidFill>
              <a:effectLst/>
              <a:latin typeface="Rocket Sans" panose="020B0602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92F35D-7B3C-FF4F-8414-4006FB331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940" y="4147374"/>
            <a:ext cx="1431005" cy="3669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C38A1D-4ED7-B14C-93C5-5A99ED318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939" y="5320113"/>
            <a:ext cx="1431005" cy="36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91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84848"/>
            <a:ext cx="7891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some Widgets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640958"/>
            <a:ext cx="64454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Card per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Floating Action Button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4D1661-37C9-F042-AAA1-A4D11D18D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298" y="0"/>
            <a:ext cx="3505609" cy="696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058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Scaffold for the Screen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38208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5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return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MaterialApp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title: 'CUCSC Conference',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home: 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Scaffold(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title: Text('CUCSC Conference'),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),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));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711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Card to the Body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38208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6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home: Scaffold(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title:Text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(‘CUCSC Conference’),),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body: 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Card(child: ,));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}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49180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Column to the Card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7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	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title: Text(‘CUCSC Conference’),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body: Card(child: 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Column(children: &lt;Widget&gt;[],),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));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}...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462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5165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some images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515845"/>
            <a:ext cx="812308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Steps: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Create a new assets folder and add images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Modify </a:t>
            </a:r>
            <a:r>
              <a:rPr lang="en-US" sz="2800" dirty="0" err="1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pubspec.yaml</a:t>
            </a: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3C20B4-CC64-CD43-B6E8-93E870809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60" y="3167217"/>
            <a:ext cx="1579887" cy="1579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BD19DD-DDB2-B741-9B70-8ACF7CB50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824" y="3264662"/>
            <a:ext cx="3747634" cy="13849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7819F6-D5B5-2D4F-BF0F-8D933D15D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2135" y="3167217"/>
            <a:ext cx="3810000" cy="16383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1281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Image to the Card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8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child: Column(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children: &lt;Widget&gt;[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Image.asset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(‘assets/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cucsc.png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],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),...</a:t>
            </a:r>
          </a:p>
        </p:txBody>
      </p:sp>
    </p:spTree>
    <p:extLst>
      <p:ext uri="{BB962C8B-B14F-4D97-AF65-F5344CB8AC3E}">
        <p14:creationId xmlns:p14="http://schemas.microsoft.com/office/powerpoint/2010/main" val="2864977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Guess what – Padding is a Widget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9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Below the Image...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Padding(padding: const 								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EdgeInsets.all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(8),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],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)));...</a:t>
            </a:r>
          </a:p>
        </p:txBody>
      </p:sp>
    </p:spTree>
    <p:extLst>
      <p:ext uri="{BB962C8B-B14F-4D97-AF65-F5344CB8AC3E}">
        <p14:creationId xmlns:p14="http://schemas.microsoft.com/office/powerpoint/2010/main" val="4038019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Margin is inside a Widget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10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body: Card(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margin:EdgeInsets.all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(8),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child: Column(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children: &lt;Widget&gt;[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Image.asset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(‘assets/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cucsc.png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...</a:t>
            </a:r>
          </a:p>
        </p:txBody>
      </p:sp>
    </p:spTree>
    <p:extLst>
      <p:ext uri="{BB962C8B-B14F-4D97-AF65-F5344CB8AC3E}">
        <p14:creationId xmlns:p14="http://schemas.microsoft.com/office/powerpoint/2010/main" val="1029100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ListViews</a:t>
            </a:r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give us scroll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11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body: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ListView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children: &lt;Widget&gt;[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Card(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margin: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EdgeInsets.all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(8),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child: Column(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993320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Stacks give us absolute position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12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body: 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Stack(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children: &lt;Widget&gt;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ListView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children: &lt;Widget&gt;[...</a:t>
            </a:r>
          </a:p>
        </p:txBody>
      </p:sp>
    </p:spTree>
    <p:extLst>
      <p:ext uri="{BB962C8B-B14F-4D97-AF65-F5344CB8AC3E}">
        <p14:creationId xmlns:p14="http://schemas.microsoft.com/office/powerpoint/2010/main" val="2126039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37962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The Agenda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945967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What is Flutter?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What is Dart?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Why?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Let’s code!</a:t>
            </a:r>
            <a:b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</a:br>
            <a:endParaRPr lang="en-US" sz="2800" dirty="0">
              <a:solidFill>
                <a:srgbClr val="FFFFFF"/>
              </a:solidFill>
              <a:effectLst/>
              <a:latin typeface="Rocket Sans" panose="020B06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FEA405-3D78-D04D-8EAE-4FC7A4C06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825625"/>
            <a:ext cx="6664973" cy="226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41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a FAB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13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&lt;Card View code above here&gt;...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FloatingActionButton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child: const Icon(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Icons.add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),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onPressed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() {},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)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],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)));...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&lt;code below here&gt;</a:t>
            </a:r>
          </a:p>
        </p:txBody>
      </p:sp>
    </p:spTree>
    <p:extLst>
      <p:ext uri="{BB962C8B-B14F-4D97-AF65-F5344CB8AC3E}">
        <p14:creationId xmlns:p14="http://schemas.microsoft.com/office/powerpoint/2010/main" val="2252940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23CD223-EA8B-3545-A66F-51CFC8B1BBC7}"/>
              </a:ext>
            </a:extLst>
          </p:cNvPr>
          <p:cNvSpPr/>
          <p:nvPr/>
        </p:nvSpPr>
        <p:spPr>
          <a:xfrm>
            <a:off x="5623034" y="0"/>
            <a:ext cx="6568966" cy="60014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9374" y="6176963"/>
            <a:ext cx="1454426" cy="365125"/>
          </a:xfrm>
        </p:spPr>
        <p:txBody>
          <a:bodyPr/>
          <a:lstStyle/>
          <a:p>
            <a:fld id="{3D1785CF-2F9B-1D40-9AD4-FE45D2E55E27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5275" y="1564967"/>
            <a:ext cx="49211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Why is the Floating Action Button (FAB) here?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69FDF9-0C1C-F04B-B7B7-2D7FB51DD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034" y="-1"/>
            <a:ext cx="5228842" cy="684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65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move the FAB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14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CardView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code above here&gt;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Positioned(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bottom: 16.0,                   				right: 16.0,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child: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FloatingActionButton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(...</a:t>
            </a:r>
          </a:p>
        </p:txBody>
      </p:sp>
    </p:spTree>
    <p:extLst>
      <p:ext uri="{BB962C8B-B14F-4D97-AF65-F5344CB8AC3E}">
        <p14:creationId xmlns:p14="http://schemas.microsoft.com/office/powerpoint/2010/main" val="2994762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459544" y="963755"/>
            <a:ext cx="112729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Everything is in place now. Let’s wire up the button and images to the list.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6BC11B-3111-604E-9ED9-6E82E34809FD}"/>
              </a:ext>
            </a:extLst>
          </p:cNvPr>
          <p:cNvSpPr/>
          <p:nvPr/>
        </p:nvSpPr>
        <p:spPr>
          <a:xfrm>
            <a:off x="459544" y="2533415"/>
            <a:ext cx="1127291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dirty="0">
              <a:solidFill>
                <a:schemeClr val="bg1"/>
              </a:solidFill>
              <a:highlight>
                <a:srgbClr val="E97D1A"/>
              </a:highlight>
              <a:latin typeface="American Typewriter" panose="02090604020004020304" pitchFamily="18" charset="77"/>
              <a:ea typeface="Rocket Sans" panose="020B0602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highlight>
                <a:srgbClr val="E97D1A"/>
              </a:highlight>
              <a:latin typeface="American Typewriter" panose="02090604020004020304" pitchFamily="18" charset="77"/>
              <a:ea typeface="Rocket Sans" panose="020B0602020202020204" pitchFamily="34" charset="0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highlight>
                  <a:srgbClr val="E97D1A"/>
                </a:highlight>
                <a:latin typeface="American Typewriter" panose="02090604020004020304" pitchFamily="18" charset="77"/>
                <a:ea typeface="Rocket Sans" panose="020B0602020202020204" pitchFamily="34" charset="0"/>
              </a:rPr>
              <a:t> WARNING: BOILERPLATE CODE AHEAD </a:t>
            </a:r>
            <a:endParaRPr lang="en-US" sz="4000" dirty="0">
              <a:solidFill>
                <a:schemeClr val="bg1"/>
              </a:solidFill>
              <a:latin typeface="American Typewriter" panose="02090604020004020304" pitchFamily="18" charset="77"/>
              <a:ea typeface="Rocket Sans" panose="020B0602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highlight>
                <a:srgbClr val="E97D1A"/>
              </a:highlight>
              <a:latin typeface="American Typewriter" panose="02090604020004020304" pitchFamily="18" charset="77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4610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a list of Images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15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StatelessWidget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Declare a set list of images to cycle through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final List&lt;Image&gt; _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itemImages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[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Image.asset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('assets/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cucsc.jpeg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'),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Image.asset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('assets/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u_of_w.png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'),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Image.asset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(‘assets/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vacation.jpg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];</a:t>
            </a:r>
          </a:p>
          <a:p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 _index = 0;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List&lt;Image&gt; _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listOfImagesForScreen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[];</a:t>
            </a:r>
          </a:p>
        </p:txBody>
      </p:sp>
    </p:spTree>
    <p:extLst>
      <p:ext uri="{BB962C8B-B14F-4D97-AF65-F5344CB8AC3E}">
        <p14:creationId xmlns:p14="http://schemas.microsoft.com/office/powerpoint/2010/main" val="25518006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315912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Boiler Plate Alert – A Stateful Class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266092"/>
            <a:ext cx="10477399" cy="43015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16</a:t>
            </a:r>
          </a:p>
          <a:p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StatefulWidget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@override</a:t>
            </a: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State&lt;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StatefulWidget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createState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return _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MyAppState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();</a:t>
            </a: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}</a:t>
            </a: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_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MyAppState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State&lt;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{</a:t>
            </a:r>
          </a:p>
          <a:p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736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make the button do something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17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//Add to the main class above the build method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onButtonPressed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setState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(() {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_index++;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if (_index &gt;= _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itemImages.length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_index = 0;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}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_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listOfImagesForScreen.add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(_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itemImages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[_index]);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print('Item Name = ' + _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listOfImagesForScreen.toString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());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})}</a:t>
            </a:r>
          </a:p>
          <a:p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0471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315912"/>
            <a:ext cx="112026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Redraw the </a:t>
            </a:r>
            <a:r>
              <a:rPr lang="en-US" sz="4800" b="1" dirty="0" err="1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ListView</a:t>
            </a:r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with all of the Images every time state changes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2039815"/>
            <a:ext cx="10477399" cy="24477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18</a:t>
            </a:r>
          </a:p>
          <a:p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ListView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children: 										_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listOfImagesForScreen.map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((element) =&gt; Card(</a:t>
            </a:r>
          </a:p>
        </p:txBody>
      </p:sp>
    </p:spTree>
    <p:extLst>
      <p:ext uri="{BB962C8B-B14F-4D97-AF65-F5344CB8AC3E}">
        <p14:creationId xmlns:p14="http://schemas.microsoft.com/office/powerpoint/2010/main" val="9512703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84848"/>
            <a:ext cx="7891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What did we learn?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640958"/>
            <a:ext cx="1098060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Command Line Tool for Flutter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Project 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Widgets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Constructors and Named Parameters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Stateless and Stateful Widgets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 few Widgets </a:t>
            </a:r>
            <a:r>
              <a:rPr lang="en-US" sz="28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  <a:sym typeface="Wingdings" pitchFamily="2" charset="2"/>
              </a:rPr>
              <a:t></a:t>
            </a:r>
            <a:endParaRPr lang="en-US" sz="28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  <a:p>
            <a:r>
              <a:rPr lang="en-US" sz="2800" dirty="0">
                <a:solidFill>
                  <a:srgbClr val="FFFF00"/>
                </a:solidFill>
                <a:latin typeface="Rocket Sans" panose="020B0602020202020204" pitchFamily="34" charset="0"/>
                <a:ea typeface="Rocket Sans" panose="020B0602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https://github.com/donwardpeng/flutter_intro_cucsc</a:t>
            </a:r>
            <a:endParaRPr lang="en-US" sz="2800" dirty="0">
              <a:solidFill>
                <a:srgbClr val="FFFF00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06F297-8849-EA47-8EA9-FAB65697B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200" y="1187556"/>
            <a:ext cx="3901440" cy="132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630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CFFEC6E-3C7F-7249-8793-7985633510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30979" y="257449"/>
            <a:ext cx="10530042" cy="3619308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09464A54-0C3C-9043-B4B9-9056E74D3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30" y="4446516"/>
            <a:ext cx="5457738" cy="1497719"/>
          </a:xfrm>
        </p:spPr>
        <p:txBody>
          <a:bodyPr anchor="t" anchorCtr="0">
            <a:normAutofit fontScale="90000"/>
          </a:bodyPr>
          <a:lstStyle/>
          <a:p>
            <a:r>
              <a:rPr lang="en-US" sz="8000" dirty="0"/>
              <a:t>Thank you!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79381AC-1DBF-D64A-891E-E1C442D6AEAC}"/>
              </a:ext>
            </a:extLst>
          </p:cNvPr>
          <p:cNvCxnSpPr/>
          <p:nvPr/>
        </p:nvCxnSpPr>
        <p:spPr>
          <a:xfrm>
            <a:off x="6610865" y="4169833"/>
            <a:ext cx="0" cy="177440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943C8C5F-5EAE-8F42-8C29-AB3EE4DA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18001" y="4124098"/>
            <a:ext cx="4086139" cy="2217681"/>
          </a:xfrm>
        </p:spPr>
        <p:txBody>
          <a:bodyPr>
            <a:normAutofit/>
          </a:bodyPr>
          <a:lstStyle/>
          <a:p>
            <a:r>
              <a:rPr lang="en-US" sz="3200" b="1" dirty="0"/>
              <a:t>Don Ward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Quicken Loans</a:t>
            </a:r>
          </a:p>
          <a:p>
            <a:r>
              <a:rPr lang="en-US" sz="2200" dirty="0">
                <a:solidFill>
                  <a:schemeClr val="bg1"/>
                </a:solidFill>
              </a:rPr>
              <a:t>Senior Research Engineer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 err="1">
                <a:solidFill>
                  <a:schemeClr val="bg1"/>
                </a:solidFill>
              </a:rPr>
              <a:t>donward@quickenloans.com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420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49103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What is Flutter?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945967"/>
            <a:ext cx="728470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Open Source Cross Platform Mobile Development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Announced 2015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Flutter 1.0 – Dec 2018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effectLst/>
                <a:latin typeface="Rocket Sans" panose="020B0602020202020204" pitchFamily="34" charset="0"/>
              </a:rPr>
              <a:t>Flutter 1.5 – May 2019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Flutter 1.9 – Sept 2019</a:t>
            </a:r>
            <a:endParaRPr lang="en-US" sz="2800" dirty="0">
              <a:solidFill>
                <a:srgbClr val="FFFFFF"/>
              </a:solidFill>
              <a:effectLst/>
              <a:latin typeface="Rocket Sans" panose="020B06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Available on iOS, Android, </a:t>
            </a:r>
            <a:r>
              <a:rPr lang="en-US" sz="2800" dirty="0" err="1">
                <a:solidFill>
                  <a:srgbClr val="FFFFFF"/>
                </a:solidFill>
                <a:latin typeface="Rocket Sans" panose="020B0602020202020204" pitchFamily="34" charset="0"/>
              </a:rPr>
              <a:t>ChromeOS</a:t>
            </a: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 and Web</a:t>
            </a:r>
            <a:endParaRPr lang="en-US" sz="2800" dirty="0">
              <a:solidFill>
                <a:srgbClr val="FFFFFF"/>
              </a:solidFill>
              <a:effectLst/>
              <a:latin typeface="Rocket Sans" panose="020B06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5846EC-B1E6-9A47-A69C-39D139A73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103" y="1410126"/>
            <a:ext cx="4466897" cy="44570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64B7067-9A25-CD4C-AAAE-D705DF792DF9}"/>
              </a:ext>
            </a:extLst>
          </p:cNvPr>
          <p:cNvSpPr/>
          <p:nvPr/>
        </p:nvSpPr>
        <p:spPr>
          <a:xfrm>
            <a:off x="3293790" y="3244334"/>
            <a:ext cx="5604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cket Sans" panose="020B0602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Julian Villafuerte, from Workforce Windsor-Essex</a:t>
            </a:r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7216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42098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What is Dart?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945967"/>
            <a:ext cx="794440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Since 2011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effectLst/>
                <a:latin typeface="Rocket Sans" panose="020B0602020202020204" pitchFamily="34" charset="0"/>
              </a:rPr>
              <a:t>Statically type</a:t>
            </a: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d language similar to JavaScript and Java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Object-oriented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Syntactic sugar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5846EC-B1E6-9A47-A69C-39D139A73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103" y="1410126"/>
            <a:ext cx="4466897" cy="44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44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309688-6396-644C-9888-C6D6F343D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221" y="0"/>
            <a:ext cx="3589118" cy="58647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16925F-AF6F-0B4E-B7C7-1186BA26B784}"/>
              </a:ext>
            </a:extLst>
          </p:cNvPr>
          <p:cNvSpPr txBox="1"/>
          <p:nvPr/>
        </p:nvSpPr>
        <p:spPr>
          <a:xfrm>
            <a:off x="5782105" y="2101389"/>
            <a:ext cx="21980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i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‘Why?’</a:t>
            </a:r>
            <a:endParaRPr lang="en-US" sz="3600" i="1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806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674076" y="1859340"/>
            <a:ext cx="5905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What are we building today?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3" name="Online Media 2" descr="cucsc_video.mp4">
            <a:hlinkClick r:id="" action="ppaction://media"/>
            <a:extLst>
              <a:ext uri="{FF2B5EF4-FFF2-40B4-BE49-F238E27FC236}">
                <a16:creationId xmlns:a16="http://schemas.microsoft.com/office/drawing/2014/main" id="{E3B2EA50-7CD8-234C-9DAC-E49E44AD9F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25717" y="0"/>
            <a:ext cx="3470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8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31325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start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2" y="1945967"/>
            <a:ext cx="1059686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Flutter SDK installed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Visual Studio Code installed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Android emulator or iOS simulator running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>
              <a:solidFill>
                <a:srgbClr val="FFFFFF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  <a:p>
            <a:r>
              <a:rPr lang="en-US" sz="2800" dirty="0">
                <a:solidFill>
                  <a:srgbClr val="FFFF00"/>
                </a:solidFill>
                <a:latin typeface="Rocket Sans" panose="020B0602020202020204" pitchFamily="34" charset="0"/>
                <a:ea typeface="Rocket Sans" panose="020B0602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https://github.com/donwardpeng/flutter_intro_cucsc</a:t>
            </a:r>
            <a:endParaRPr lang="en-US" sz="2800" dirty="0">
              <a:solidFill>
                <a:srgbClr val="FFFF00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800" dirty="0">
              <a:solidFill>
                <a:srgbClr val="FFFFFF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41159C-8F6B-5549-81B4-ABC91A06D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800" y="4450634"/>
            <a:ext cx="3901440" cy="132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72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78918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talk about the Command Line Tool (CLI)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2804187"/>
            <a:ext cx="812308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‘flutter doctor’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‘flutter create &lt;</a:t>
            </a:r>
            <a:r>
              <a:rPr lang="en-US" sz="2800" dirty="0" err="1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app_name</a:t>
            </a: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&gt;’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In the &lt;</a:t>
            </a:r>
            <a:r>
              <a:rPr lang="en-US" sz="2800" dirty="0" err="1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app_name</a:t>
            </a: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&gt; directory -&gt; ‘flutter run’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Hot Reload and Restart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While running, type ‘h’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B0B7C3-6A7B-2847-8604-7BA55E7EE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884" y="1838960"/>
            <a:ext cx="4037116" cy="402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13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5E749A0C49DC46936E0BBC186955FC" ma:contentTypeVersion="2" ma:contentTypeDescription="Create a new document." ma:contentTypeScope="" ma:versionID="cf083025ba3273c27b5ed17b6901e6c4">
  <xsd:schema xmlns:xsd="http://www.w3.org/2001/XMLSchema" xmlns:xs="http://www.w3.org/2001/XMLSchema" xmlns:p="http://schemas.microsoft.com/office/2006/metadata/properties" xmlns:ns2="eb0bef7f-96a2-49e5-9e8a-69fe1653df5d" targetNamespace="http://schemas.microsoft.com/office/2006/metadata/properties" ma:root="true" ma:fieldsID="e0bd74f02c34eded4b3ee61cc3c9d4fb" ns2:_="">
    <xsd:import namespace="eb0bef7f-96a2-49e5-9e8a-69fe1653df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0bef7f-96a2-49e5-9e8a-69fe1653df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FED4446-15C2-4D03-9F94-FC64632B450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04ADC67-D92A-4668-AFDF-017D7D56EC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b0bef7f-96a2-49e5-9e8a-69fe1653df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22F26EE-F290-4C96-A301-FD4BF11591F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1886</TotalTime>
  <Words>1053</Words>
  <Application>Microsoft Macintosh PowerPoint</Application>
  <PresentationFormat>Widescreen</PresentationFormat>
  <Paragraphs>329</Paragraphs>
  <Slides>39</Slides>
  <Notes>39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American Typewriter</vt:lpstr>
      <vt:lpstr>Arial</vt:lpstr>
      <vt:lpstr>Calibri</vt:lpstr>
      <vt:lpstr>Menlo</vt:lpstr>
      <vt:lpstr>Rocket Sans</vt:lpstr>
      <vt:lpstr>Office Theme</vt:lpstr>
      <vt:lpstr>An Introduction to Flutter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Rzemien, Katie</dc:creator>
  <cp:lastModifiedBy>Ward, Don</cp:lastModifiedBy>
  <cp:revision>117</cp:revision>
  <cp:lastPrinted>2019-03-27T18:45:13Z</cp:lastPrinted>
  <dcterms:created xsi:type="dcterms:W3CDTF">2019-01-23T15:38:44Z</dcterms:created>
  <dcterms:modified xsi:type="dcterms:W3CDTF">2019-10-21T16:57:49Z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0x010100DC5E749A0C49DC46936E0BBC186955FC</vt:lpwstr>
  </property>
</Properties>
</file>